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4" r:id="rId3"/>
    <p:sldId id="275" r:id="rId4"/>
    <p:sldId id="276" r:id="rId5"/>
    <p:sldId id="282" r:id="rId6"/>
    <p:sldId id="277" r:id="rId7"/>
    <p:sldId id="278" r:id="rId8"/>
    <p:sldId id="283" r:id="rId9"/>
    <p:sldId id="279" r:id="rId10"/>
    <p:sldId id="280" r:id="rId11"/>
    <p:sldId id="28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BCFF"/>
    <a:srgbClr val="37C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A0AE-B338-4426-B319-0B9B1680AE4C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C1E7-B12C-4F50-ADC1-B7917B2B1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789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A0AE-B338-4426-B319-0B9B1680AE4C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C1E7-B12C-4F50-ADC1-B7917B2B1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0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A0AE-B338-4426-B319-0B9B1680AE4C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C1E7-B12C-4F50-ADC1-B7917B2B1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695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360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A0AE-B338-4426-B319-0B9B1680AE4C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C1E7-B12C-4F50-ADC1-B7917B2B1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79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A0AE-B338-4426-B319-0B9B1680AE4C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C1E7-B12C-4F50-ADC1-B7917B2B1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00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A0AE-B338-4426-B319-0B9B1680AE4C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C1E7-B12C-4F50-ADC1-B7917B2B1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337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A0AE-B338-4426-B319-0B9B1680AE4C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C1E7-B12C-4F50-ADC1-B7917B2B1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10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A0AE-B338-4426-B319-0B9B1680AE4C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C1E7-B12C-4F50-ADC1-B7917B2B1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013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A0AE-B338-4426-B319-0B9B1680AE4C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C1E7-B12C-4F50-ADC1-B7917B2B1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513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A0AE-B338-4426-B319-0B9B1680AE4C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C1E7-B12C-4F50-ADC1-B7917B2B1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696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A0AE-B338-4426-B319-0B9B1680AE4C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C1E7-B12C-4F50-ADC1-B7917B2B1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264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AA0AE-B338-4426-B319-0B9B1680AE4C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9C1E7-B12C-4F50-ADC1-B7917B2B1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70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-1265" y="6595453"/>
            <a:ext cx="12193266" cy="259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823" y="2527300"/>
            <a:ext cx="6037090" cy="13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65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1BCFF"/>
                </a:solidFill>
              </a:rPr>
              <a:t>Планы</a:t>
            </a:r>
            <a:endParaRPr lang="ru-RU" dirty="0">
              <a:solidFill>
                <a:srgbClr val="11BCFF"/>
              </a:solidFill>
            </a:endParaRPr>
          </a:p>
        </p:txBody>
      </p:sp>
      <p:sp>
        <p:nvSpPr>
          <p:cNvPr id="5" name="object 6"/>
          <p:cNvSpPr/>
          <p:nvPr/>
        </p:nvSpPr>
        <p:spPr>
          <a:xfrm>
            <a:off x="-1265" y="6595453"/>
            <a:ext cx="12193266" cy="259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483" y="217056"/>
            <a:ext cx="2075548" cy="479682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199" y="1825625"/>
            <a:ext cx="11353801" cy="441551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11BCFF"/>
                </a:solidFill>
              </a:rPr>
              <a:t>- Разработать мобильное </a:t>
            </a:r>
            <a:r>
              <a:rPr lang="ru-RU" dirty="0">
                <a:solidFill>
                  <a:srgbClr val="11BCFF"/>
                </a:solidFill>
              </a:rPr>
              <a:t>приложение (</a:t>
            </a:r>
            <a:r>
              <a:rPr lang="ru-RU" dirty="0" smtClean="0">
                <a:solidFill>
                  <a:srgbClr val="11BCFF"/>
                </a:solidFill>
              </a:rPr>
              <a:t>клиент) Это позволит </a:t>
            </a:r>
            <a:r>
              <a:rPr lang="ru-RU" dirty="0">
                <a:solidFill>
                  <a:srgbClr val="11BCFF"/>
                </a:solidFill>
              </a:rPr>
              <a:t>сделать большой «шаг» вперед – приведет больше аудитории</a:t>
            </a:r>
            <a:r>
              <a:rPr lang="ru-RU" dirty="0" smtClean="0">
                <a:solidFill>
                  <a:srgbClr val="11BCFF"/>
                </a:solidFill>
              </a:rPr>
              <a:t>. Помимо </a:t>
            </a:r>
            <a:r>
              <a:rPr lang="ru-RU" dirty="0">
                <a:solidFill>
                  <a:srgbClr val="11BCFF"/>
                </a:solidFill>
              </a:rPr>
              <a:t>этого, приложение – скорее техническая </a:t>
            </a:r>
            <a:r>
              <a:rPr lang="ru-RU" dirty="0" smtClean="0">
                <a:solidFill>
                  <a:srgbClr val="11BCFF"/>
                </a:solidFill>
              </a:rPr>
              <a:t>необходимость: пересылка </a:t>
            </a:r>
            <a:r>
              <a:rPr lang="ru-RU" dirty="0">
                <a:solidFill>
                  <a:srgbClr val="11BCFF"/>
                </a:solidFill>
              </a:rPr>
              <a:t>координат во время «сна» </a:t>
            </a:r>
            <a:r>
              <a:rPr lang="ru-RU" dirty="0" smtClean="0">
                <a:solidFill>
                  <a:srgbClr val="11BCFF"/>
                </a:solidFill>
              </a:rPr>
              <a:t>телефона, получится слежка в реальном времени.</a:t>
            </a:r>
          </a:p>
          <a:p>
            <a:pPr marL="0" indent="0">
              <a:buNone/>
            </a:pPr>
            <a:endParaRPr lang="ru-RU" dirty="0">
              <a:solidFill>
                <a:srgbClr val="11BCFF"/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11BCFF"/>
                </a:solidFill>
              </a:rPr>
              <a:t>Подключить полное </a:t>
            </a:r>
            <a:r>
              <a:rPr lang="en-US" dirty="0" smtClean="0">
                <a:solidFill>
                  <a:srgbClr val="11BCFF"/>
                </a:solidFill>
              </a:rPr>
              <a:t>API</a:t>
            </a:r>
            <a:r>
              <a:rPr lang="ru-RU" dirty="0" smtClean="0">
                <a:solidFill>
                  <a:srgbClr val="11BCFF"/>
                </a:solidFill>
              </a:rPr>
              <a:t> ресурса </a:t>
            </a:r>
            <a:r>
              <a:rPr lang="en-US" dirty="0" err="1" smtClean="0">
                <a:solidFill>
                  <a:srgbClr val="11BCFF"/>
                </a:solidFill>
              </a:rPr>
              <a:t>OpenStreetMap</a:t>
            </a:r>
            <a:r>
              <a:rPr lang="ru-RU" dirty="0" smtClean="0">
                <a:solidFill>
                  <a:srgbClr val="11BCFF"/>
                </a:solidFill>
              </a:rPr>
              <a:t>, вместо экспортной «</a:t>
            </a:r>
            <a:r>
              <a:rPr lang="en-US" dirty="0" smtClean="0">
                <a:solidFill>
                  <a:srgbClr val="11BCFF"/>
                </a:solidFill>
              </a:rPr>
              <a:t>embed-</a:t>
            </a:r>
            <a:r>
              <a:rPr lang="ru-RU" dirty="0" smtClean="0">
                <a:solidFill>
                  <a:srgbClr val="11BCFF"/>
                </a:solidFill>
              </a:rPr>
              <a:t>версии». Позволит производить манипуляции с картой и ее объектами: создавать новые маркеры, объекты, строить маршруты. В свою очередь это позволит рассчитывать время прибытия до точки.</a:t>
            </a:r>
            <a:endParaRPr lang="ru-RU" dirty="0">
              <a:solidFill>
                <a:srgbClr val="11BCFF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11B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53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1BCFF"/>
                </a:solidFill>
              </a:rPr>
              <a:t>Итоги на момент сессии</a:t>
            </a:r>
            <a:endParaRPr lang="ru-RU" dirty="0">
              <a:solidFill>
                <a:srgbClr val="11BCFF"/>
              </a:solidFill>
            </a:endParaRPr>
          </a:p>
        </p:txBody>
      </p:sp>
      <p:sp>
        <p:nvSpPr>
          <p:cNvPr id="5" name="object 6"/>
          <p:cNvSpPr/>
          <p:nvPr/>
        </p:nvSpPr>
        <p:spPr>
          <a:xfrm>
            <a:off x="-1265" y="6595453"/>
            <a:ext cx="12193266" cy="259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483" y="217056"/>
            <a:ext cx="2075548" cy="479682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1825625"/>
            <a:ext cx="10903858" cy="5029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11BCFF"/>
                </a:solidFill>
              </a:rPr>
              <a:t>Были обретены и закреплены навыки веб-программирования и работы с современными библиотеками, на которых основывается весь современный веб. </a:t>
            </a:r>
            <a:endParaRPr lang="ru-RU" dirty="0">
              <a:solidFill>
                <a:srgbClr val="11BCFF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11BCFF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11BCFF"/>
                </a:solidFill>
              </a:rPr>
              <a:t>Усвоен материал по актуальной организации проектирования программного обеспечения: методологии проектирования, решение возникших проблем, способы взаимодействия с заказчиком.</a:t>
            </a:r>
          </a:p>
          <a:p>
            <a:pPr marL="0" indent="0">
              <a:buNone/>
            </a:pPr>
            <a:endParaRPr lang="ru-RU" dirty="0" smtClean="0">
              <a:solidFill>
                <a:srgbClr val="11BCFF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11BCFF"/>
                </a:solidFill>
              </a:rPr>
              <a:t>При  разработке затронуты следующие технологии:  </a:t>
            </a:r>
            <a:r>
              <a:rPr lang="en-US" dirty="0" smtClean="0">
                <a:solidFill>
                  <a:srgbClr val="11BCFF"/>
                </a:solidFill>
              </a:rPr>
              <a:t>PHP, MySQL, JavaScript, jQuery3, HTML5, CSS3</a:t>
            </a:r>
            <a:endParaRPr lang="ru-RU" dirty="0" smtClean="0">
              <a:solidFill>
                <a:srgbClr val="11BCFF"/>
              </a:solidFill>
            </a:endParaRPr>
          </a:p>
        </p:txBody>
      </p:sp>
      <p:sp>
        <p:nvSpPr>
          <p:cNvPr id="9" name="Объект 7"/>
          <p:cNvSpPr txBox="1">
            <a:spLocks/>
          </p:cNvSpPr>
          <p:nvPr/>
        </p:nvSpPr>
        <p:spPr>
          <a:xfrm>
            <a:off x="9160128" y="6133616"/>
            <a:ext cx="2193955" cy="459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ru-RU" sz="2000" i="1" dirty="0" err="1" smtClean="0">
                <a:solidFill>
                  <a:srgbClr val="11BCFF"/>
                </a:solidFill>
              </a:rPr>
              <a:t>Ибадов</a:t>
            </a:r>
            <a:r>
              <a:rPr lang="ru-RU" sz="2000" i="1" dirty="0" smtClean="0">
                <a:solidFill>
                  <a:srgbClr val="11BCFF"/>
                </a:solidFill>
              </a:rPr>
              <a:t> </a:t>
            </a:r>
            <a:r>
              <a:rPr lang="ru-RU" sz="2000" i="1" dirty="0" err="1" smtClean="0">
                <a:solidFill>
                  <a:srgbClr val="11BCFF"/>
                </a:solidFill>
              </a:rPr>
              <a:t>Илькин</a:t>
            </a:r>
            <a:endParaRPr lang="ru-RU" sz="2000" i="1" dirty="0" smtClean="0">
              <a:solidFill>
                <a:srgbClr val="11B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747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1BCFF"/>
                </a:solidFill>
              </a:rPr>
              <a:t>Основные этапы разработки</a:t>
            </a:r>
            <a:endParaRPr lang="ru-RU" dirty="0">
              <a:solidFill>
                <a:srgbClr val="11BCFF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>
                <a:solidFill>
                  <a:srgbClr val="11BCFF"/>
                </a:solidFill>
              </a:rPr>
              <a:t>Временное размещение сервиса (хостинг)</a:t>
            </a:r>
          </a:p>
          <a:p>
            <a:pPr lvl="1">
              <a:buFontTx/>
              <a:buChar char="-"/>
            </a:pPr>
            <a:r>
              <a:rPr lang="ru-RU" dirty="0" smtClean="0">
                <a:solidFill>
                  <a:srgbClr val="11BCFF"/>
                </a:solidFill>
              </a:rPr>
              <a:t>Регистрация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11BCFF"/>
                </a:solidFill>
              </a:rPr>
              <a:t>Разработка веб-сервиса</a:t>
            </a:r>
          </a:p>
          <a:p>
            <a:pPr lvl="1">
              <a:buFontTx/>
              <a:buChar char="-"/>
            </a:pPr>
            <a:r>
              <a:rPr lang="ru-RU" dirty="0" smtClean="0">
                <a:solidFill>
                  <a:srgbClr val="11BCFF"/>
                </a:solidFill>
              </a:rPr>
              <a:t>Создание базы данных</a:t>
            </a:r>
          </a:p>
          <a:p>
            <a:pPr lvl="1">
              <a:buFontTx/>
              <a:buChar char="-"/>
            </a:pPr>
            <a:r>
              <a:rPr lang="ru-RU" dirty="0" smtClean="0">
                <a:solidFill>
                  <a:srgbClr val="11BCFF"/>
                </a:solidFill>
              </a:rPr>
              <a:t>Генерация идентификатора</a:t>
            </a:r>
          </a:p>
          <a:p>
            <a:pPr lvl="1">
              <a:buFontTx/>
              <a:buChar char="-"/>
            </a:pPr>
            <a:r>
              <a:rPr lang="ru-RU" dirty="0" smtClean="0">
                <a:solidFill>
                  <a:srgbClr val="11BCFF"/>
                </a:solidFill>
              </a:rPr>
              <a:t>Вывод карты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11BCFF"/>
                </a:solidFill>
              </a:rPr>
              <a:t>Оформление</a:t>
            </a:r>
          </a:p>
          <a:p>
            <a:pPr lvl="1">
              <a:buFontTx/>
              <a:buChar char="-"/>
            </a:pPr>
            <a:r>
              <a:rPr lang="ru-RU" dirty="0" smtClean="0">
                <a:solidFill>
                  <a:srgbClr val="11BCFF"/>
                </a:solidFill>
              </a:rPr>
              <a:t>Логотип</a:t>
            </a:r>
          </a:p>
          <a:p>
            <a:pPr lvl="1">
              <a:buFontTx/>
              <a:buChar char="-"/>
            </a:pPr>
            <a:r>
              <a:rPr lang="ru-RU" dirty="0" smtClean="0">
                <a:solidFill>
                  <a:srgbClr val="11BCFF"/>
                </a:solidFill>
              </a:rPr>
              <a:t>Стилистика</a:t>
            </a:r>
          </a:p>
          <a:p>
            <a:pPr>
              <a:buFontTx/>
              <a:buChar char="-"/>
            </a:pPr>
            <a:endParaRPr lang="ru-RU" dirty="0" smtClean="0">
              <a:solidFill>
                <a:srgbClr val="11BCFF"/>
              </a:solidFill>
            </a:endParaRPr>
          </a:p>
        </p:txBody>
      </p:sp>
      <p:sp>
        <p:nvSpPr>
          <p:cNvPr id="5" name="object 6"/>
          <p:cNvSpPr/>
          <p:nvPr/>
        </p:nvSpPr>
        <p:spPr>
          <a:xfrm>
            <a:off x="-1265" y="6595453"/>
            <a:ext cx="12193266" cy="259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483" y="217056"/>
            <a:ext cx="2075548" cy="47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89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1BCFF"/>
                </a:solidFill>
              </a:rPr>
              <a:t>Аудитория и важность</a:t>
            </a:r>
            <a:endParaRPr lang="ru-RU" dirty="0">
              <a:solidFill>
                <a:srgbClr val="11BCFF"/>
              </a:solidFill>
            </a:endParaRPr>
          </a:p>
        </p:txBody>
      </p:sp>
      <p:sp>
        <p:nvSpPr>
          <p:cNvPr id="5" name="object 6"/>
          <p:cNvSpPr/>
          <p:nvPr/>
        </p:nvSpPr>
        <p:spPr>
          <a:xfrm>
            <a:off x="-1265" y="6595453"/>
            <a:ext cx="12193266" cy="259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483" y="217056"/>
            <a:ext cx="2075548" cy="479682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11BCFF"/>
                </a:solidFill>
              </a:rPr>
              <a:t>Ресурс может иметь ценность для всех, кто желает определить местоположение кого-либо или чего-либо.</a:t>
            </a:r>
            <a:r>
              <a:rPr lang="ru-RU" dirty="0">
                <a:solidFill>
                  <a:srgbClr val="11BCFF"/>
                </a:solidFill>
              </a:rPr>
              <a:t> </a:t>
            </a:r>
            <a:r>
              <a:rPr lang="ru-RU" dirty="0" smtClean="0">
                <a:solidFill>
                  <a:srgbClr val="11BCFF"/>
                </a:solidFill>
              </a:rPr>
              <a:t>При разработке уделялся акцент преимущественно курьерской деятельности.</a:t>
            </a:r>
            <a:endParaRPr lang="en-US" dirty="0" smtClean="0">
              <a:solidFill>
                <a:srgbClr val="11BC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11BCFF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11BCFF"/>
                </a:solidFill>
              </a:rPr>
              <a:t>Аналогичные ресурсы слишком сложны и запутанны или требуют дополнительного оборудования. Имеют трудную для восприятия информацию и терминологию, специализированное ПО и прочие факторы, затрудняющие решение поставленной задачи – определение местоположения.</a:t>
            </a:r>
          </a:p>
        </p:txBody>
      </p:sp>
    </p:spTree>
    <p:extLst>
      <p:ext uri="{BB962C8B-B14F-4D97-AF65-F5344CB8AC3E}">
        <p14:creationId xmlns:p14="http://schemas.microsoft.com/office/powerpoint/2010/main" val="29513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1BCFF"/>
                </a:solidFill>
              </a:rPr>
              <a:t>Возникшие проблемы</a:t>
            </a:r>
            <a:endParaRPr lang="ru-RU" dirty="0">
              <a:solidFill>
                <a:srgbClr val="11BCFF"/>
              </a:solidFill>
            </a:endParaRPr>
          </a:p>
        </p:txBody>
      </p:sp>
      <p:sp>
        <p:nvSpPr>
          <p:cNvPr id="5" name="object 6"/>
          <p:cNvSpPr/>
          <p:nvPr/>
        </p:nvSpPr>
        <p:spPr>
          <a:xfrm>
            <a:off x="-1265" y="6595453"/>
            <a:ext cx="12193266" cy="259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483" y="217056"/>
            <a:ext cx="2075548" cy="479682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199" y="1825625"/>
            <a:ext cx="11353801" cy="441551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rgbClr val="11BCFF"/>
                </a:solidFill>
              </a:rPr>
              <a:t>Работоспособность сервиса НЕ во всех браузерах</a:t>
            </a:r>
          </a:p>
          <a:p>
            <a:pPr marL="457200" lvl="1" indent="0">
              <a:buNone/>
            </a:pPr>
            <a:r>
              <a:rPr lang="ru-RU" dirty="0" smtClean="0">
                <a:solidFill>
                  <a:srgbClr val="11BCFF"/>
                </a:solidFill>
              </a:rPr>
              <a:t>Временная проблема, решается покупкой </a:t>
            </a:r>
            <a:r>
              <a:rPr lang="en-US" dirty="0" smtClean="0">
                <a:solidFill>
                  <a:srgbClr val="11BCFF"/>
                </a:solidFill>
              </a:rPr>
              <a:t>SSL</a:t>
            </a:r>
            <a:r>
              <a:rPr lang="ru-RU" dirty="0" smtClean="0">
                <a:solidFill>
                  <a:srgbClr val="11BCFF"/>
                </a:solidFill>
              </a:rPr>
              <a:t> сертификата (</a:t>
            </a:r>
            <a:r>
              <a:rPr lang="en-US" dirty="0" smtClean="0">
                <a:solidFill>
                  <a:srgbClr val="11BCFF"/>
                </a:solidFill>
              </a:rPr>
              <a:t>HTTPS</a:t>
            </a:r>
            <a:r>
              <a:rPr lang="ru-RU" dirty="0" smtClean="0">
                <a:solidFill>
                  <a:srgbClr val="11BCFF"/>
                </a:solidFill>
              </a:rPr>
              <a:t> протокол)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11BCFF"/>
                </a:solidFill>
              </a:rPr>
              <a:t>Передача данных на сервер без перерисовки страницы</a:t>
            </a:r>
            <a:r>
              <a:rPr lang="ru-RU" dirty="0">
                <a:solidFill>
                  <a:srgbClr val="11BCFF"/>
                </a:solidFill>
              </a:rPr>
              <a:t> </a:t>
            </a:r>
            <a:r>
              <a:rPr lang="ru-RU" dirty="0" smtClean="0">
                <a:solidFill>
                  <a:srgbClr val="11BCFF"/>
                </a:solidFill>
              </a:rPr>
              <a:t>(карты</a:t>
            </a:r>
            <a:r>
              <a:rPr lang="ru-RU" dirty="0">
                <a:solidFill>
                  <a:srgbClr val="11BCFF"/>
                </a:solidFill>
              </a:rPr>
              <a:t>)</a:t>
            </a:r>
            <a:endParaRPr lang="ru-RU" dirty="0" smtClean="0">
              <a:solidFill>
                <a:srgbClr val="11BCFF"/>
              </a:solidFill>
            </a:endParaRPr>
          </a:p>
          <a:p>
            <a:pPr marL="457200" lvl="1" indent="0">
              <a:buNone/>
            </a:pPr>
            <a:r>
              <a:rPr lang="ru-RU" dirty="0" smtClean="0">
                <a:solidFill>
                  <a:srgbClr val="11BCFF"/>
                </a:solidFill>
              </a:rPr>
              <a:t>Техническая проблема. Решена подключением библиотеки </a:t>
            </a:r>
            <a:r>
              <a:rPr lang="en-US" dirty="0" smtClean="0">
                <a:solidFill>
                  <a:srgbClr val="11BCFF"/>
                </a:solidFill>
              </a:rPr>
              <a:t>jQuery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11BCFF"/>
                </a:solidFill>
              </a:rPr>
              <a:t>Выбор поставщика онлайн-карт</a:t>
            </a:r>
          </a:p>
          <a:p>
            <a:pPr marL="457200" lvl="1" indent="0">
              <a:buNone/>
            </a:pPr>
            <a:r>
              <a:rPr lang="ru-RU" dirty="0" smtClean="0">
                <a:solidFill>
                  <a:srgbClr val="11BCFF"/>
                </a:solidFill>
              </a:rPr>
              <a:t>Все поставщики требуют заключения договора или регистрации персонального ключа. Решено реализацией на открыто</a:t>
            </a:r>
            <a:r>
              <a:rPr lang="ru-RU" dirty="0">
                <a:solidFill>
                  <a:srgbClr val="11BCFF"/>
                </a:solidFill>
              </a:rPr>
              <a:t>м</a:t>
            </a:r>
            <a:r>
              <a:rPr lang="ru-RU" dirty="0" smtClean="0">
                <a:solidFill>
                  <a:srgbClr val="11BCFF"/>
                </a:solidFill>
              </a:rPr>
              <a:t> и бесплатном ресурсе </a:t>
            </a:r>
            <a:r>
              <a:rPr lang="en-US" dirty="0" err="1" smtClean="0">
                <a:solidFill>
                  <a:srgbClr val="11BCFF"/>
                </a:solidFill>
              </a:rPr>
              <a:t>OpenStreetMap</a:t>
            </a:r>
            <a:endParaRPr lang="ru-RU" dirty="0" smtClean="0">
              <a:solidFill>
                <a:srgbClr val="11BCFF"/>
              </a:solidFill>
            </a:endParaRP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11BCFF"/>
                </a:solidFill>
              </a:rPr>
              <a:t>Расхождения с макетом из-за сервиса онлайн-карт</a:t>
            </a:r>
          </a:p>
          <a:p>
            <a:pPr marL="457200" lvl="1" indent="0">
              <a:buNone/>
            </a:pPr>
            <a:r>
              <a:rPr lang="ru-RU" dirty="0" smtClean="0">
                <a:solidFill>
                  <a:srgbClr val="11BCFF"/>
                </a:solidFill>
              </a:rPr>
              <a:t>Первоначальный макет не «встраивался» на сайт из-за кнопок масштабирования от </a:t>
            </a:r>
            <a:r>
              <a:rPr lang="en-US" dirty="0" err="1" smtClean="0">
                <a:solidFill>
                  <a:srgbClr val="11BCFF"/>
                </a:solidFill>
              </a:rPr>
              <a:t>OpenStreetMap</a:t>
            </a:r>
            <a:r>
              <a:rPr lang="ru-RU" dirty="0" smtClean="0">
                <a:solidFill>
                  <a:srgbClr val="11BCFF"/>
                </a:solidFill>
              </a:rPr>
              <a:t>. Решено перерисовкой макета, чтобы прикрыть лишние кнопки</a:t>
            </a:r>
          </a:p>
        </p:txBody>
      </p:sp>
    </p:spTree>
    <p:extLst>
      <p:ext uri="{BB962C8B-B14F-4D97-AF65-F5344CB8AC3E}">
        <p14:creationId xmlns:p14="http://schemas.microsoft.com/office/powerpoint/2010/main" val="3440234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1BCFF"/>
                </a:solidFill>
              </a:rPr>
              <a:t>Первоначальные макеты</a:t>
            </a:r>
            <a:endParaRPr lang="ru-RU" dirty="0">
              <a:solidFill>
                <a:srgbClr val="11BCFF"/>
              </a:solidFill>
            </a:endParaRPr>
          </a:p>
        </p:txBody>
      </p:sp>
      <p:sp>
        <p:nvSpPr>
          <p:cNvPr id="5" name="object 6"/>
          <p:cNvSpPr/>
          <p:nvPr/>
        </p:nvSpPr>
        <p:spPr>
          <a:xfrm>
            <a:off x="-1265" y="6595453"/>
            <a:ext cx="12193266" cy="259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483" y="217056"/>
            <a:ext cx="2075548" cy="479682"/>
          </a:xfrm>
          <a:prstGeom prst="rect">
            <a:avLst/>
          </a:prstGeom>
        </p:spPr>
      </p:pic>
      <p:sp>
        <p:nvSpPr>
          <p:cNvPr id="12" name="object 3"/>
          <p:cNvSpPr/>
          <p:nvPr/>
        </p:nvSpPr>
        <p:spPr>
          <a:xfrm>
            <a:off x="1698096" y="1571681"/>
            <a:ext cx="5666989" cy="48645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" name="object 4"/>
          <p:cNvSpPr/>
          <p:nvPr/>
        </p:nvSpPr>
        <p:spPr>
          <a:xfrm>
            <a:off x="7818331" y="1781921"/>
            <a:ext cx="2373800" cy="45236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</p:spTree>
    <p:extLst>
      <p:ext uri="{BB962C8B-B14F-4D97-AF65-F5344CB8AC3E}">
        <p14:creationId xmlns:p14="http://schemas.microsoft.com/office/powerpoint/2010/main" val="2216488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1BCFF"/>
                </a:solidFill>
              </a:rPr>
              <a:t>Расхождения </a:t>
            </a:r>
            <a:r>
              <a:rPr lang="ru-RU" dirty="0">
                <a:solidFill>
                  <a:srgbClr val="11BCFF"/>
                </a:solidFill>
              </a:rPr>
              <a:t>с </a:t>
            </a:r>
            <a:r>
              <a:rPr lang="ru-RU" dirty="0" smtClean="0">
                <a:solidFill>
                  <a:srgbClr val="11BCFF"/>
                </a:solidFill>
              </a:rPr>
              <a:t>макетом и решение</a:t>
            </a:r>
            <a:endParaRPr lang="ru-RU" dirty="0">
              <a:solidFill>
                <a:srgbClr val="11BCFF"/>
              </a:solidFill>
            </a:endParaRPr>
          </a:p>
        </p:txBody>
      </p:sp>
      <p:sp>
        <p:nvSpPr>
          <p:cNvPr id="5" name="object 6"/>
          <p:cNvSpPr/>
          <p:nvPr/>
        </p:nvSpPr>
        <p:spPr>
          <a:xfrm>
            <a:off x="-1265" y="6595453"/>
            <a:ext cx="12193266" cy="259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483" y="217056"/>
            <a:ext cx="2075548" cy="47968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r="53759"/>
          <a:stretch/>
        </p:blipFill>
        <p:spPr>
          <a:xfrm>
            <a:off x="1289325" y="1586741"/>
            <a:ext cx="4444726" cy="4709092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972457" y="1301635"/>
            <a:ext cx="1698172" cy="1698172"/>
          </a:xfrm>
          <a:prstGeom prst="ellipse">
            <a:avLst/>
          </a:prstGeom>
          <a:noFill/>
          <a:ln w="127000" cmpd="sng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r="36241"/>
          <a:stretch/>
        </p:blipFill>
        <p:spPr>
          <a:xfrm>
            <a:off x="6081025" y="1584160"/>
            <a:ext cx="5540516" cy="4750422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686691" y="1287121"/>
            <a:ext cx="1698172" cy="1698172"/>
          </a:xfrm>
          <a:prstGeom prst="ellipse">
            <a:avLst/>
          </a:prstGeom>
          <a:noFill/>
          <a:ln w="127000" cmpd="sng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300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1BCFF"/>
                </a:solidFill>
              </a:rPr>
              <a:t>Трудности сотрудничества</a:t>
            </a:r>
            <a:endParaRPr lang="ru-RU" dirty="0">
              <a:solidFill>
                <a:srgbClr val="11BCFF"/>
              </a:solidFill>
            </a:endParaRPr>
          </a:p>
        </p:txBody>
      </p:sp>
      <p:sp>
        <p:nvSpPr>
          <p:cNvPr id="5" name="object 6"/>
          <p:cNvSpPr/>
          <p:nvPr/>
        </p:nvSpPr>
        <p:spPr>
          <a:xfrm>
            <a:off x="-1265" y="6595453"/>
            <a:ext cx="12193266" cy="259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483" y="217056"/>
            <a:ext cx="2075548" cy="4796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666" y="1320800"/>
            <a:ext cx="11942668" cy="42164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" y="5791930"/>
            <a:ext cx="121468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1BCFF"/>
                </a:solidFill>
              </a:rPr>
              <a:t>Практически все поставщики онлайн-карт - требуют заключения соглашений и договоров, касаемо коммерции. Для бесплатного пользования – требуется регистрация личного идентификатора-ключа.</a:t>
            </a:r>
            <a:endParaRPr lang="ru-RU" sz="2000" b="1" dirty="0">
              <a:solidFill>
                <a:srgbClr val="11B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51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1BCFF"/>
                </a:solidFill>
              </a:rPr>
              <a:t>Проект сегодня</a:t>
            </a:r>
            <a:endParaRPr lang="ru-RU" dirty="0">
              <a:solidFill>
                <a:srgbClr val="11BCFF"/>
              </a:solidFill>
            </a:endParaRPr>
          </a:p>
        </p:txBody>
      </p:sp>
      <p:sp>
        <p:nvSpPr>
          <p:cNvPr id="5" name="object 6"/>
          <p:cNvSpPr/>
          <p:nvPr/>
        </p:nvSpPr>
        <p:spPr>
          <a:xfrm>
            <a:off x="-1265" y="6595453"/>
            <a:ext cx="12193266" cy="259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483" y="217056"/>
            <a:ext cx="2075548" cy="47968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" y="5791930"/>
            <a:ext cx="121468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1BCFF"/>
                </a:solidFill>
              </a:rPr>
              <a:t>Проект успешно реализован до стадии минимального функционала, готов к демонстрации и работе</a:t>
            </a:r>
          </a:p>
          <a:p>
            <a:pPr algn="ctr"/>
            <a:r>
              <a:rPr lang="ru-RU" sz="2000" dirty="0" smtClean="0"/>
              <a:t>Временный адрес сервиса: </a:t>
            </a:r>
            <a:r>
              <a:rPr lang="en-US" sz="2000" dirty="0"/>
              <a:t>http://superproject.byethost7.com/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2300" y="1362113"/>
            <a:ext cx="8407400" cy="442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04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1BCFF"/>
                </a:solidFill>
              </a:rPr>
              <a:t>Почему </a:t>
            </a:r>
            <a:r>
              <a:rPr lang="en-US" dirty="0" err="1" smtClean="0">
                <a:solidFill>
                  <a:srgbClr val="11BCFF"/>
                </a:solidFill>
              </a:rPr>
              <a:t>Geoline</a:t>
            </a:r>
            <a:r>
              <a:rPr lang="ru-RU" dirty="0" smtClean="0">
                <a:solidFill>
                  <a:srgbClr val="11BCFF"/>
                </a:solidFill>
              </a:rPr>
              <a:t>, а не </a:t>
            </a:r>
            <a:r>
              <a:rPr lang="en-US" dirty="0" smtClean="0">
                <a:solidFill>
                  <a:srgbClr val="11BCFF"/>
                </a:solidFill>
              </a:rPr>
              <a:t>%</a:t>
            </a:r>
            <a:r>
              <a:rPr lang="en-US" dirty="0" err="1" smtClean="0">
                <a:solidFill>
                  <a:srgbClr val="11BCFF"/>
                </a:solidFill>
              </a:rPr>
              <a:t>appname</a:t>
            </a:r>
            <a:r>
              <a:rPr lang="en-US" dirty="0" smtClean="0">
                <a:solidFill>
                  <a:srgbClr val="11BCFF"/>
                </a:solidFill>
              </a:rPr>
              <a:t>%</a:t>
            </a:r>
            <a:endParaRPr lang="ru-RU" dirty="0">
              <a:solidFill>
                <a:srgbClr val="11BCFF"/>
              </a:solidFill>
            </a:endParaRPr>
          </a:p>
        </p:txBody>
      </p:sp>
      <p:sp>
        <p:nvSpPr>
          <p:cNvPr id="5" name="object 6"/>
          <p:cNvSpPr/>
          <p:nvPr/>
        </p:nvSpPr>
        <p:spPr>
          <a:xfrm>
            <a:off x="-1265" y="6595453"/>
            <a:ext cx="12193266" cy="259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483" y="217056"/>
            <a:ext cx="2075548" cy="479682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199" y="1825624"/>
            <a:ext cx="11353801" cy="487997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err="1" smtClean="0">
                <a:solidFill>
                  <a:srgbClr val="11BCFF"/>
                </a:solidFill>
              </a:rPr>
              <a:t>Geoline</a:t>
            </a:r>
            <a:r>
              <a:rPr lang="en-US" dirty="0" smtClean="0">
                <a:solidFill>
                  <a:srgbClr val="11BCFF"/>
                </a:solidFill>
              </a:rPr>
              <a:t> </a:t>
            </a:r>
            <a:r>
              <a:rPr lang="ru-RU" dirty="0" smtClean="0">
                <a:solidFill>
                  <a:srgbClr val="11BCFF"/>
                </a:solidFill>
              </a:rPr>
              <a:t>– максимально прост. С сервисом справится абсолютно любой человек, который желает узнать местоположение.</a:t>
            </a:r>
          </a:p>
          <a:p>
            <a:pPr marL="514350" indent="-514350">
              <a:buAutoNum type="arabicPeriod"/>
            </a:pPr>
            <a:endParaRPr lang="ru-RU" dirty="0">
              <a:solidFill>
                <a:srgbClr val="11BCFF"/>
              </a:solidFill>
            </a:endParaRPr>
          </a:p>
          <a:p>
            <a:pPr marL="514350" indent="-514350">
              <a:buAutoNum type="arabicPeriod"/>
            </a:pPr>
            <a:r>
              <a:rPr lang="en-US" dirty="0" err="1" smtClean="0">
                <a:solidFill>
                  <a:srgbClr val="11BCFF"/>
                </a:solidFill>
              </a:rPr>
              <a:t>Geoline</a:t>
            </a:r>
            <a:r>
              <a:rPr lang="ru-RU" dirty="0">
                <a:solidFill>
                  <a:srgbClr val="11BCFF"/>
                </a:solidFill>
              </a:rPr>
              <a:t> </a:t>
            </a:r>
            <a:r>
              <a:rPr lang="ru-RU" dirty="0" smtClean="0">
                <a:solidFill>
                  <a:srgbClr val="11BCFF"/>
                </a:solidFill>
              </a:rPr>
              <a:t>– абсолютно бесплатен.</a:t>
            </a:r>
          </a:p>
          <a:p>
            <a:pPr marL="514350" indent="-514350">
              <a:buAutoNum type="arabicPeriod"/>
            </a:pPr>
            <a:endParaRPr lang="ru-RU" dirty="0">
              <a:solidFill>
                <a:srgbClr val="11BCFF"/>
              </a:solidFill>
            </a:endParaRPr>
          </a:p>
          <a:p>
            <a:pPr marL="514350" indent="-514350">
              <a:buAutoNum type="arabicPeriod"/>
            </a:pPr>
            <a:r>
              <a:rPr lang="en-US" dirty="0" err="1" smtClean="0">
                <a:solidFill>
                  <a:srgbClr val="11BCFF"/>
                </a:solidFill>
              </a:rPr>
              <a:t>Geoline</a:t>
            </a:r>
            <a:r>
              <a:rPr lang="ru-RU" dirty="0" smtClean="0">
                <a:solidFill>
                  <a:srgbClr val="11BCFF"/>
                </a:solidFill>
              </a:rPr>
              <a:t> – универсален. Может иметь применение практически в любой сфере деятельности.</a:t>
            </a:r>
          </a:p>
          <a:p>
            <a:pPr marL="514350" indent="-514350">
              <a:buAutoNum type="arabicPeriod"/>
            </a:pPr>
            <a:endParaRPr lang="ru-RU" dirty="0" smtClean="0">
              <a:solidFill>
                <a:srgbClr val="11BCFF"/>
              </a:solidFill>
            </a:endParaRP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11BCFF"/>
                </a:solidFill>
              </a:rPr>
              <a:t>Проект можно развить в любом более конкретном направлении и получить новый продукт.</a:t>
            </a:r>
          </a:p>
          <a:p>
            <a:pPr marL="514350" indent="-514350">
              <a:buAutoNum type="arabicPeriod"/>
            </a:pPr>
            <a:endParaRPr lang="ru-RU" dirty="0" smtClean="0">
              <a:solidFill>
                <a:srgbClr val="11B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9028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426</Words>
  <Application>Microsoft Office PowerPoint</Application>
  <PresentationFormat>Широкоэкранный</PresentationFormat>
  <Paragraphs>49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Основные этапы разработки</vt:lpstr>
      <vt:lpstr>Аудитория и важность</vt:lpstr>
      <vt:lpstr>Возникшие проблемы</vt:lpstr>
      <vt:lpstr>Первоначальные макеты</vt:lpstr>
      <vt:lpstr>Расхождения с макетом и решение</vt:lpstr>
      <vt:lpstr>Трудности сотрудничества</vt:lpstr>
      <vt:lpstr>Проект сегодня</vt:lpstr>
      <vt:lpstr>Почему Geoline, а не %appname%</vt:lpstr>
      <vt:lpstr>Планы</vt:lpstr>
      <vt:lpstr>Итоги на момент сессии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Ибадов</dc:creator>
  <cp:lastModifiedBy>User</cp:lastModifiedBy>
  <cp:revision>26</cp:revision>
  <dcterms:created xsi:type="dcterms:W3CDTF">2016-11-26T15:08:16Z</dcterms:created>
  <dcterms:modified xsi:type="dcterms:W3CDTF">2016-12-17T16:26:33Z</dcterms:modified>
</cp:coreProperties>
</file>